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1552-0E60-4B26-9B96-52178243919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28E42-4FA6-461E-B78B-BA100BB7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5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 revenue (charges * collection</a:t>
            </a:r>
            <a:r>
              <a:rPr lang="en-US" baseline="0" dirty="0"/>
              <a:t> rate)  – both hospital &amp; profee practice</a:t>
            </a:r>
          </a:p>
          <a:p>
            <a:r>
              <a:rPr lang="en-US" baseline="0" dirty="0"/>
              <a:t>Year 1 may have start-up costs (e.g., facility renovation, recruitment, corporate communication fees)</a:t>
            </a:r>
          </a:p>
          <a:p>
            <a:endParaRPr lang="en-US" dirty="0"/>
          </a:p>
          <a:p>
            <a:r>
              <a:rPr lang="en-US" dirty="0"/>
              <a:t>-  Current</a:t>
            </a:r>
            <a:r>
              <a:rPr lang="en-US" baseline="0" dirty="0"/>
              <a:t> &amp; projected hospital margin for SC inpatients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SCD Program, </a:t>
            </a:r>
            <a:r>
              <a:rPr lang="en-US" baseline="0" dirty="0"/>
              <a:t>included volumes by treatment node: 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inpatient admissions by source (ED, Clinic, Direct);  LOS;  annual profitability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Outpatient</a:t>
            </a:r>
            <a:r>
              <a:rPr lang="en-US" baseline="0" dirty="0"/>
              <a:t> volumes &amp; collection rates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Included an Exhibit with state data on outpatient visits at other hospitals &amp; % of market that JH had by inner city, central MD, Other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Geneva" charset="0"/>
                <a:cs typeface="+mn-cs"/>
              </a:rPr>
              <a:t>Many of the concepts in the sample exhibits are self-explanatory.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Geneva" charset="0"/>
                <a:cs typeface="+mn-cs"/>
              </a:rPr>
              <a:t>Others, like developing projected balance sheets, require experience with fairly abstract accounting concepts.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Geneva" charset="0"/>
                <a:cs typeface="+mn-cs"/>
              </a:rPr>
              <a:t>Request assistance from your finance department as appropriate to provide support during the development of these exhibits or to review your draft exhibits.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Geneva" charset="0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6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88" y="584200"/>
            <a:ext cx="4083049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79506" y="3429000"/>
            <a:ext cx="104013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79506" y="46101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092201" y="6197600"/>
            <a:ext cx="2540000" cy="3810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4BECD631-CACD-4FFC-8362-37A062BFFE42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4165600" y="6197600"/>
            <a:ext cx="38608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8940800" y="6197600"/>
            <a:ext cx="25400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8D42C-9449-4C82-8AE0-C2F30149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6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ECD631-CACD-4FFC-8362-37A062BFFE42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8D42C-9449-4C82-8AE0-C2F30149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0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3" y="390526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3" y="390526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ECD631-CACD-4FFC-8362-37A062BFFE42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8D42C-9449-4C82-8AE0-C2F30149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7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26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90454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68923"/>
            <a:ext cx="10972800" cy="494790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3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ECD631-CACD-4FFC-8362-37A062BFFE42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8D42C-9449-4C82-8AE0-C2F30149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0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ECD631-CACD-4FFC-8362-37A062BFFE42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8D42C-9449-4C82-8AE0-C2F30149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ECD631-CACD-4FFC-8362-37A062BFFE42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8D42C-9449-4C82-8AE0-C2F30149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8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ECD631-CACD-4FFC-8362-37A062BFFE42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8D42C-9449-4C82-8AE0-C2F30149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7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ECD631-CACD-4FFC-8362-37A062BFFE42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8D42C-9449-4C82-8AE0-C2F30149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9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ECD631-CACD-4FFC-8362-37A062BFFE42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8D42C-9449-4C82-8AE0-C2F30149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7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ECD631-CACD-4FFC-8362-37A062BFFE42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8D42C-9449-4C82-8AE0-C2F30149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ECD631-CACD-4FFC-8362-37A062BFFE42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8D42C-9449-4C82-8AE0-C2F30149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2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in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079500" y="391584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0795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254B8E"/>
                </a:solidFill>
                <a:latin typeface="Arial" pitchFamily="34" charset="0"/>
              </a:defRPr>
            </a:lvl1pPr>
          </a:lstStyle>
          <a:p>
            <a:fld id="{4BECD631-CACD-4FFC-8362-37A062BFFE42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1656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8900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4B8E"/>
                </a:solidFill>
                <a:latin typeface="Arial" panose="020B0604020202020204" pitchFamily="34" charset="0"/>
              </a:defRPr>
            </a:lvl1pPr>
          </a:lstStyle>
          <a:p>
            <a:fld id="{C718D42C-9449-4C82-8AE0-C2F30149701F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822" y="381000"/>
            <a:ext cx="204258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8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  <a:ea typeface="MS PGothic" pitchFamily="34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MS PGothic" pitchFamily="34" charset="-128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  <a:ea typeface="MS PGothic" pitchFamily="34" charset="-128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  <a:ea typeface="MS PGothic" pitchFamily="34" charset="-128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  <a:ea typeface="MS PGothic" pitchFamily="34" charset="-128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MS PGothic" pitchFamily="34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E5CB-9DF5-46AC-8881-7E35DB42D9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Tools for an Infusion Clinic</a:t>
            </a:r>
          </a:p>
        </p:txBody>
      </p:sp>
    </p:spTree>
    <p:extLst>
      <p:ext uri="{BB962C8B-B14F-4D97-AF65-F5344CB8AC3E}">
        <p14:creationId xmlns:p14="http://schemas.microsoft.com/office/powerpoint/2010/main" val="148204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54B8E"/>
                </a:solidFill>
              </a:rPr>
              <a:t>Financial Analysis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1"/>
            <a:ext cx="8229600" cy="4947903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srgbClr val="254B8E"/>
                </a:solidFill>
              </a:rPr>
              <a:t>A standard format</a:t>
            </a:r>
            <a:r>
              <a:rPr lang="en-US" sz="2400" dirty="0">
                <a:solidFill>
                  <a:srgbClr val="254B8E"/>
                </a:solidFill>
              </a:rPr>
              <a:t> of both layout and content for financial schedules will ensure consistency from one business plan to the next.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54B8E"/>
                </a:solidFill>
              </a:rPr>
              <a:t> </a:t>
            </a:r>
          </a:p>
          <a:p>
            <a:r>
              <a:rPr lang="en-US" sz="2400" dirty="0">
                <a:solidFill>
                  <a:srgbClr val="254B8E"/>
                </a:solidFill>
              </a:rPr>
              <a:t>Each schedule should begin with a heading that includes:</a:t>
            </a:r>
          </a:p>
          <a:p>
            <a:pPr lvl="1"/>
            <a:r>
              <a:rPr lang="en-US" sz="2000" dirty="0">
                <a:solidFill>
                  <a:srgbClr val="254B8E"/>
                </a:solidFill>
              </a:rPr>
              <a:t>Line 1:   Title of the project (e.g., “Service Line Expansion”)</a:t>
            </a:r>
          </a:p>
          <a:p>
            <a:pPr lvl="1"/>
            <a:r>
              <a:rPr lang="en-US" sz="2000" dirty="0">
                <a:solidFill>
                  <a:srgbClr val="254B8E"/>
                </a:solidFill>
              </a:rPr>
              <a:t>Line 2:   Description of the contents (e.g., “Capital Expenditures”)</a:t>
            </a:r>
          </a:p>
          <a:p>
            <a:pPr lvl="1"/>
            <a:r>
              <a:rPr lang="en-US" sz="2000" dirty="0">
                <a:solidFill>
                  <a:srgbClr val="254B8E"/>
                </a:solidFill>
              </a:rPr>
              <a:t>Line 3:   Exhibit identification (e.g., “Exhibit V)</a:t>
            </a:r>
          </a:p>
          <a:p>
            <a:pPr lvl="1"/>
            <a:endParaRPr lang="en-US" dirty="0">
              <a:solidFill>
                <a:srgbClr val="254B8E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9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52600" y="1883943"/>
            <a:ext cx="3604350" cy="2653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Exhibit I:  Financial Summary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Schedule of the major financial indices of the project</a:t>
            </a:r>
          </a:p>
          <a:p>
            <a:r>
              <a:rPr lang="en-US" sz="1800" dirty="0"/>
              <a:t>Projected revenues</a:t>
            </a:r>
          </a:p>
          <a:p>
            <a:r>
              <a:rPr lang="en-US" sz="1800" dirty="0"/>
              <a:t>Expenses, capital investment required</a:t>
            </a:r>
          </a:p>
          <a:p>
            <a:r>
              <a:rPr lang="en-US" sz="1800" dirty="0"/>
              <a:t>Net income, contribution, or return on investment </a:t>
            </a:r>
          </a:p>
          <a:p>
            <a:r>
              <a:rPr lang="en-US" sz="1800" dirty="0"/>
              <a:t>Exact content depends on the nature of the plan</a:t>
            </a:r>
            <a:r>
              <a:rPr lang="en-US" sz="2400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6950" y="1661655"/>
            <a:ext cx="5158650" cy="3948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7206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52600" y="1883943"/>
            <a:ext cx="2735580" cy="337004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Exhibit II:  Volume and Revenue Projections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This example shows three new procedures performed with charges and volumes for each, and then totaled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26160" y="1883942"/>
            <a:ext cx="5875140" cy="349958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008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381000"/>
            <a:ext cx="7772400" cy="1143000"/>
          </a:xfrm>
        </p:spPr>
        <p:txBody>
          <a:bodyPr/>
          <a:lstStyle/>
          <a:p>
            <a:r>
              <a:rPr lang="en-US" dirty="0"/>
              <a:t>Financial 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52600" y="1883943"/>
            <a:ext cx="2971800" cy="2653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Exhibit III: Staffing Assumptions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Shows the number of FTE’s (by job type) which will be required for the new service.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This example reflects staffing positions to consider for a service expansion.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83942"/>
            <a:ext cx="5943600" cy="414588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245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1883943"/>
            <a:ext cx="2583180" cy="265319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000" dirty="0"/>
              <a:t>Exhibit IV:                Project Operating Statement.</a:t>
            </a:r>
          </a:p>
          <a:p>
            <a:pPr marL="0" indent="0">
              <a:buNone/>
            </a:pPr>
            <a:endParaRPr lang="en-US" sz="2000" dirty="0"/>
          </a:p>
          <a:p>
            <a:pPr lvl="0"/>
            <a:r>
              <a:rPr lang="en-US" sz="2000" dirty="0"/>
              <a:t>Show revenues, collections, expenses and net margin for each year of the service. 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1" y="1953281"/>
            <a:ext cx="5970181" cy="371768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9813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640496"/>
            <a:ext cx="8229600" cy="5351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54B8E"/>
                </a:solidFill>
              </a:rPr>
              <a:t>Additional Financial Exhibits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67840" y="2286000"/>
            <a:ext cx="8366760" cy="4114800"/>
          </a:xfrm>
        </p:spPr>
        <p:txBody>
          <a:bodyPr/>
          <a:lstStyle/>
          <a:p>
            <a:r>
              <a:rPr lang="en-US" b="1" dirty="0">
                <a:solidFill>
                  <a:srgbClr val="254B8E"/>
                </a:solidFill>
              </a:rPr>
              <a:t>Major Supplies – </a:t>
            </a:r>
            <a:r>
              <a:rPr lang="en-US" dirty="0">
                <a:solidFill>
                  <a:srgbClr val="254B8E"/>
                </a:solidFill>
              </a:rPr>
              <a:t>to meet projected volumes </a:t>
            </a:r>
          </a:p>
          <a:p>
            <a:r>
              <a:rPr lang="en-US" b="1" dirty="0">
                <a:solidFill>
                  <a:srgbClr val="254B8E"/>
                </a:solidFill>
              </a:rPr>
              <a:t>Capital Expenditures </a:t>
            </a:r>
            <a:endParaRPr lang="en-US" dirty="0">
              <a:solidFill>
                <a:srgbClr val="254B8E"/>
              </a:solidFill>
            </a:endParaRPr>
          </a:p>
          <a:p>
            <a:pPr lvl="1"/>
            <a:r>
              <a:rPr lang="en-US" dirty="0">
                <a:solidFill>
                  <a:srgbClr val="254B8E"/>
                </a:solidFill>
              </a:rPr>
              <a:t>New buildings, renovation to existing space, major equipment purchases</a:t>
            </a:r>
          </a:p>
          <a:p>
            <a:pPr lvl="1"/>
            <a:r>
              <a:rPr lang="en-US" dirty="0">
                <a:solidFill>
                  <a:srgbClr val="254B8E"/>
                </a:solidFill>
              </a:rPr>
              <a:t>Capital items need a useful life estimation to derive depreciation expense </a:t>
            </a:r>
          </a:p>
          <a:p>
            <a:r>
              <a:rPr lang="en-US" b="1" dirty="0">
                <a:solidFill>
                  <a:srgbClr val="254B8E"/>
                </a:solidFill>
              </a:rPr>
              <a:t>Projected Balance Sheet </a:t>
            </a:r>
            <a:r>
              <a:rPr lang="en-US" dirty="0">
                <a:solidFill>
                  <a:srgbClr val="254B8E"/>
                </a:solidFill>
              </a:rPr>
              <a:t>– derived from the operating statement and capital purchase assumptions </a:t>
            </a:r>
          </a:p>
          <a:p>
            <a:r>
              <a:rPr lang="en-US" b="1" dirty="0">
                <a:solidFill>
                  <a:srgbClr val="254B8E"/>
                </a:solidFill>
              </a:rPr>
              <a:t>Annual cash flow</a:t>
            </a:r>
            <a:r>
              <a:rPr lang="en-US" dirty="0">
                <a:solidFill>
                  <a:srgbClr val="254B8E"/>
                </a:solidFill>
              </a:rPr>
              <a:t>, as derived from the operating statement &amp; balance sheet</a:t>
            </a:r>
          </a:p>
          <a:p>
            <a:r>
              <a:rPr lang="en-US" b="1" dirty="0">
                <a:solidFill>
                  <a:srgbClr val="254B8E"/>
                </a:solidFill>
              </a:rPr>
              <a:t>Return on Investment (ROI) </a:t>
            </a:r>
            <a:r>
              <a:rPr lang="en-US" dirty="0">
                <a:solidFill>
                  <a:srgbClr val="254B8E"/>
                </a:solidFill>
              </a:rPr>
              <a:t>– payback statistics</a:t>
            </a:r>
          </a:p>
          <a:p>
            <a:r>
              <a:rPr lang="en-US" b="1" dirty="0">
                <a:solidFill>
                  <a:srgbClr val="254B8E"/>
                </a:solidFill>
              </a:rPr>
              <a:t>Sensitivity Analysis </a:t>
            </a:r>
            <a:r>
              <a:rPr lang="en-US" dirty="0">
                <a:solidFill>
                  <a:srgbClr val="254B8E"/>
                </a:solidFill>
              </a:rPr>
              <a:t>– to show if the project can absorb unfavorable circumstances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1401" y="1295401"/>
            <a:ext cx="314496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  <a:effectLst>
            <a:outerShdw blurRad="50800" dist="50800" dir="5400000" algn="ctr" rotWithShape="0">
              <a:schemeClr val="accent2"/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Request assistance from your finance department to help develop the applicable financial exhibits for your proposal.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Be the SME on the clinical data and program design</a:t>
            </a:r>
            <a:r>
              <a:rPr lang="en-US" sz="16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310670"/>
      </p:ext>
    </p:extLst>
  </p:cSld>
  <p:clrMapOvr>
    <a:masterClrMapping/>
  </p:clrMapOvr>
</p:sld>
</file>

<file path=ppt/theme/theme1.xml><?xml version="1.0" encoding="utf-8"?>
<a:theme xmlns:a="http://schemas.openxmlformats.org/drawingml/2006/main" name="hopkin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opkins" id="{9F069E56-A824-466A-A691-247345BE7920}" vid="{3917B9CD-6C77-4564-9AD5-D8A78EB11A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hopkins</Template>
  <TotalTime>0</TotalTime>
  <Words>486</Words>
  <Application>Microsoft Office PowerPoint</Application>
  <PresentationFormat>Widescreen</PresentationFormat>
  <Paragraphs>58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MS PGothic</vt:lpstr>
      <vt:lpstr>Arial</vt:lpstr>
      <vt:lpstr>Calibri</vt:lpstr>
      <vt:lpstr>Geneva</vt:lpstr>
      <vt:lpstr>hopkins</vt:lpstr>
      <vt:lpstr>Financial Tools for an Infusion Clinic</vt:lpstr>
      <vt:lpstr>Financial Analysis Format</vt:lpstr>
      <vt:lpstr>Financial Analysis</vt:lpstr>
      <vt:lpstr>Financial Analysis</vt:lpstr>
      <vt:lpstr>Financial Analysis</vt:lpstr>
      <vt:lpstr>Financial Analysis</vt:lpstr>
      <vt:lpstr>Additional Financial Exhibits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Tools for an Infusion Clinic</dc:title>
  <dc:creator>Sophie Lanzkron</dc:creator>
  <cp:lastModifiedBy>Sophie Lanzkron</cp:lastModifiedBy>
  <cp:revision>1</cp:revision>
  <dcterms:created xsi:type="dcterms:W3CDTF">2021-12-27T17:41:03Z</dcterms:created>
  <dcterms:modified xsi:type="dcterms:W3CDTF">2021-12-27T17:41:38Z</dcterms:modified>
</cp:coreProperties>
</file>